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73" r:id="rId5"/>
    <p:sldId id="260" r:id="rId6"/>
    <p:sldId id="274" r:id="rId7"/>
    <p:sldId id="261" r:id="rId8"/>
    <p:sldId id="275" r:id="rId9"/>
    <p:sldId id="262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FF9900"/>
    <a:srgbClr val="FF9999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3" autoAdjust="0"/>
    <p:restoredTop sz="94660"/>
  </p:normalViewPr>
  <p:slideViewPr>
    <p:cSldViewPr>
      <p:cViewPr varScale="1">
        <p:scale>
          <a:sx n="69" d="100"/>
          <a:sy n="69" d="100"/>
        </p:scale>
        <p:origin x="138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256D-E9B2-4490-B1A0-7061F8DD2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5FFDE-557B-46CB-A97A-681B1044A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EAC6-C596-4B7C-9818-5C703A118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2460-D9A6-4017-AC54-5353E57DE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C126A-3C53-4C02-8562-F31D40666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B096D-6C32-4312-9472-AAA99D36B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EF4-25B8-4375-B2F1-F49DBFE9C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44C5-9C50-4E0A-8AAA-B16E6CAEF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D8DC-FD04-4244-BF5F-BBA5FCC9D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FD772-8E77-43C7-8D5E-4ECD41B09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ED19-2F0A-4C1F-9DC0-687BE9B8C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3D08-CBE1-4E23-903D-2B2737E40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5F54-B612-4C04-8330-760F09A10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ABAB432-70A2-45AA-8190-3CED7632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0574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600" dirty="0" smtClean="0">
                <a:solidFill>
                  <a:srgbClr val="FF0066"/>
                </a:solidFill>
                <a:latin typeface="Arial"/>
              </a:rPr>
              <a:t>LUYỆN TỪ VÀ CÂU LỚP 3 – TUẦN 4</a:t>
            </a:r>
          </a:p>
        </p:txBody>
      </p:sp>
      <p:pic>
        <p:nvPicPr>
          <p:cNvPr id="4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440061" cy="16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91545"/>
            <a:ext cx="2440061" cy="16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220030" y="3937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TRẦN BÌNH TRỌNG</a:t>
            </a:r>
            <a:endParaRPr lang="vi-VN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1129506" y="4439227"/>
            <a:ext cx="6732588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HỒ CAO THÙY MINH</a:t>
            </a:r>
          </a:p>
        </p:txBody>
      </p:sp>
      <p:pic>
        <p:nvPicPr>
          <p:cNvPr id="10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09310"/>
            <a:ext cx="2440061" cy="16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0"/>
            <a:ext cx="2440061" cy="16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33" y="5209310"/>
            <a:ext cx="2440061" cy="16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1000" y="3048000"/>
            <a:ext cx="2440061" cy="16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28164" y="2963897"/>
            <a:ext cx="2440061" cy="16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7200" y="129540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CHÚC MỪNG CÁC CON </a:t>
            </a:r>
          </a:p>
          <a:p>
            <a:pPr algn="ctr" eaLnBrk="1" hangingPunct="1">
              <a:defRPr/>
            </a:pP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CHÚNG TA VỪA HỌC XONG</a:t>
            </a:r>
          </a:p>
          <a:p>
            <a:pPr algn="ctr" eaLnBrk="1" hangingPunct="1">
              <a:defRPr/>
            </a:pP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TIẾT LUYỆN TỪ VÀ CÂU.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33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11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95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14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87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>
                <a:latin typeface="Arial"/>
              </a:rPr>
              <a:t>Kiểm tra bài cũ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mtClean="0">
                <a:solidFill>
                  <a:schemeClr val="tx2"/>
                </a:solidFill>
                <a:latin typeface="Arial"/>
              </a:rPr>
              <a:t>Bài tập:  </a:t>
            </a:r>
            <a:r>
              <a:rPr lang="en-US" sz="4000" smtClean="0">
                <a:solidFill>
                  <a:srgbClr val="FF9900"/>
                </a:solidFill>
                <a:latin typeface="Arial"/>
              </a:rPr>
              <a:t>Điền từ so sánh vào từng chỗ trống trong mỗi câu sau: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  <a:defRPr/>
            </a:pPr>
            <a:endParaRPr lang="en-US" smtClean="0">
              <a:solidFill>
                <a:schemeClr val="tx2"/>
              </a:solidFill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4000" smtClean="0">
                <a:solidFill>
                  <a:schemeClr val="tx2"/>
                </a:solidFill>
                <a:latin typeface="Arial"/>
              </a:rPr>
              <a:t>Đêm ấy, trời tối </a:t>
            </a:r>
            <a:r>
              <a:rPr lang="vi-VN" sz="4000" smtClean="0">
                <a:solidFill>
                  <a:schemeClr val="tx2"/>
                </a:solidFill>
                <a:latin typeface="Arial"/>
              </a:rPr>
              <a:t>đ</a:t>
            </a:r>
            <a:r>
              <a:rPr lang="en-US" sz="4000" smtClean="0">
                <a:solidFill>
                  <a:schemeClr val="tx2"/>
                </a:solidFill>
                <a:latin typeface="Arial"/>
              </a:rPr>
              <a:t>en  …….  mực.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4000" smtClean="0">
              <a:solidFill>
                <a:schemeClr val="tx2"/>
              </a:solidFill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 startAt="2"/>
              <a:defRPr/>
            </a:pPr>
            <a:r>
              <a:rPr lang="en-US" sz="4000" smtClean="0">
                <a:solidFill>
                  <a:schemeClr val="tx2"/>
                </a:solidFill>
                <a:latin typeface="Arial"/>
              </a:rPr>
              <a:t>Tr</a:t>
            </a:r>
            <a:r>
              <a:rPr lang="vi-VN" sz="4000" smtClean="0">
                <a:solidFill>
                  <a:schemeClr val="tx2"/>
                </a:solidFill>
                <a:latin typeface="Arial"/>
              </a:rPr>
              <a:t>ă</a:t>
            </a:r>
            <a:r>
              <a:rPr lang="en-US" sz="4000" smtClean="0">
                <a:solidFill>
                  <a:schemeClr val="tx2"/>
                </a:solidFill>
                <a:latin typeface="Arial"/>
              </a:rPr>
              <a:t>m cô gái </a:t>
            </a:r>
            <a:r>
              <a:rPr lang="vi-VN" sz="4000" smtClean="0">
                <a:solidFill>
                  <a:schemeClr val="tx2"/>
                </a:solidFill>
                <a:latin typeface="Arial"/>
              </a:rPr>
              <a:t>đ</a:t>
            </a:r>
            <a:r>
              <a:rPr lang="en-US" sz="4000" smtClean="0">
                <a:solidFill>
                  <a:schemeClr val="tx2"/>
                </a:solidFill>
                <a:latin typeface="Arial"/>
              </a:rPr>
              <a:t>ẹp  ……  tiên sa.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4000" smtClean="0">
              <a:solidFill>
                <a:schemeClr val="tx2"/>
              </a:solidFill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4400" smtClean="0">
                <a:solidFill>
                  <a:schemeClr val="hlink"/>
                </a:solidFill>
                <a:latin typeface="Arial"/>
              </a:rPr>
              <a:t>c</a:t>
            </a:r>
            <a:r>
              <a:rPr lang="en-US" sz="2800" smtClean="0">
                <a:solidFill>
                  <a:schemeClr val="tx2"/>
                </a:solidFill>
                <a:latin typeface="Arial"/>
              </a:rPr>
              <a:t>.   </a:t>
            </a:r>
            <a:r>
              <a:rPr lang="en-US" sz="4000" smtClean="0">
                <a:solidFill>
                  <a:schemeClr val="tx2"/>
                </a:solidFill>
                <a:latin typeface="Arial"/>
              </a:rPr>
              <a:t>Mắt của trời </a:t>
            </a:r>
            <a:r>
              <a:rPr lang="vi-VN" sz="4000" smtClean="0">
                <a:solidFill>
                  <a:schemeClr val="tx2"/>
                </a:solidFill>
                <a:latin typeface="Arial"/>
              </a:rPr>
              <a:t>đ</a:t>
            </a:r>
            <a:r>
              <a:rPr lang="en-US" sz="4000" smtClean="0">
                <a:solidFill>
                  <a:schemeClr val="tx2"/>
                </a:solidFill>
                <a:latin typeface="Arial"/>
              </a:rPr>
              <a:t>êm  ……  các vì sao.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867400" y="2898775"/>
            <a:ext cx="121920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66"/>
                </a:solidFill>
                <a:latin typeface="Arial" charset="0"/>
              </a:rPr>
              <a:t>nh</a:t>
            </a:r>
            <a:r>
              <a:rPr lang="vi-VN" sz="4000" dirty="0">
                <a:solidFill>
                  <a:srgbClr val="FF0066"/>
                </a:solidFill>
                <a:latin typeface="Arial" charset="0"/>
              </a:rPr>
              <a:t>ư</a:t>
            </a:r>
            <a:endParaRPr lang="en-US" sz="400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953000" y="4102100"/>
            <a:ext cx="121920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66"/>
                </a:solidFill>
                <a:latin typeface="Arial" charset="0"/>
              </a:rPr>
              <a:t>tựa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57800" y="5437043"/>
            <a:ext cx="121920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Arial" charset="0"/>
              </a:rPr>
              <a:t>là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1" grpId="0" animBg="1"/>
      <p:bldP spid="4102" grpId="0" animBg="1"/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Arial"/>
              </a:rPr>
              <a:t>LUYỆN TỪ VÀ CÂU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/>
              </a:rPr>
              <a:t>MỞ RỘNG VỐN TỪ : </a:t>
            </a:r>
            <a:r>
              <a:rPr lang="en-US" sz="4800" b="1" i="1" smtClean="0">
                <a:solidFill>
                  <a:srgbClr val="FF9999"/>
                </a:solidFill>
                <a:latin typeface="Arial"/>
              </a:rPr>
              <a:t>GIA ĐÌNH</a:t>
            </a:r>
          </a:p>
          <a:p>
            <a:pPr eaLnBrk="1" hangingPunct="1">
              <a:defRPr/>
            </a:pPr>
            <a:r>
              <a:rPr lang="en-US" sz="5400" smtClean="0">
                <a:latin typeface="Arial"/>
              </a:rPr>
              <a:t>ÔN TẬP CÂU: </a:t>
            </a:r>
            <a:r>
              <a:rPr lang="en-US" sz="5400" i="1" smtClean="0">
                <a:solidFill>
                  <a:srgbClr val="FF9999"/>
                </a:solidFill>
                <a:latin typeface="Arial"/>
              </a:rPr>
              <a:t>AI LÀ GÌ?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33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11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95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14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87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Untitled-4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581400" y="0"/>
            <a:ext cx="9144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ông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876800" y="2209800"/>
            <a:ext cx="10668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mẹ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429000" y="2209800"/>
            <a:ext cx="11430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bố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0" y="4191000"/>
            <a:ext cx="10668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em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429000" y="4191000"/>
            <a:ext cx="1219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chị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257800" y="0"/>
            <a:ext cx="990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bà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114800" y="457200"/>
            <a:ext cx="6858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4953000" y="457200"/>
            <a:ext cx="609600" cy="555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1069975"/>
            <a:ext cx="1219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ông bà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114800" y="2743200"/>
            <a:ext cx="6096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4876800" y="2743200"/>
            <a:ext cx="6096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3400425"/>
            <a:ext cx="1023938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bố mẹ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4038600" y="4800600"/>
            <a:ext cx="609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4800600" y="4800600"/>
            <a:ext cx="609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289550"/>
            <a:ext cx="1023938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chị em</a:t>
            </a: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591488" y="1524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/>
              </a:rPr>
              <a:t>Bài 1: </a:t>
            </a:r>
            <a:r>
              <a:rPr lang="en-US" sz="4000" b="1" dirty="0" smtClean="0">
                <a:solidFill>
                  <a:srgbClr val="FF9900"/>
                </a:solidFill>
                <a:latin typeface="Arial"/>
              </a:rPr>
              <a:t>Tìm các từ ngữ chỉ gộp những ng</a:t>
            </a:r>
            <a:r>
              <a:rPr lang="vi-VN" sz="4000" b="1" dirty="0" smtClean="0">
                <a:solidFill>
                  <a:srgbClr val="FF9900"/>
                </a:solidFill>
                <a:latin typeface="Arial"/>
              </a:rPr>
              <a:t>ư</a:t>
            </a:r>
            <a:r>
              <a:rPr lang="en-US" sz="4000" b="1" dirty="0" err="1" smtClean="0">
                <a:solidFill>
                  <a:srgbClr val="FF9900"/>
                </a:solidFill>
                <a:latin typeface="Arial"/>
              </a:rPr>
              <a:t>ời</a:t>
            </a:r>
            <a:r>
              <a:rPr lang="en-US" sz="4000" b="1" dirty="0" smtClean="0">
                <a:solidFill>
                  <a:srgbClr val="FF9900"/>
                </a:solidFill>
                <a:latin typeface="Arial"/>
              </a:rPr>
              <a:t> thân trong gia </a:t>
            </a:r>
            <a:r>
              <a:rPr lang="vi-VN" sz="4000" b="1" dirty="0" smtClean="0">
                <a:solidFill>
                  <a:srgbClr val="FF9900"/>
                </a:solidFill>
                <a:latin typeface="Arial"/>
              </a:rPr>
              <a:t>đ</a:t>
            </a:r>
            <a:r>
              <a:rPr lang="en-US" sz="4000" b="1" dirty="0" smtClean="0">
                <a:solidFill>
                  <a:srgbClr val="FF9900"/>
                </a:solidFill>
                <a:latin typeface="Arial"/>
              </a:rPr>
              <a:t>ình.</a:t>
            </a:r>
            <a:endParaRPr lang="en-US" sz="4000" dirty="0" smtClean="0">
              <a:solidFill>
                <a:srgbClr val="FF9900"/>
              </a:solidFill>
              <a:latin typeface="Arial"/>
            </a:endParaRP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95400" y="2095500"/>
            <a:ext cx="8229600" cy="3144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Arial"/>
            </a:endParaRPr>
          </a:p>
          <a:p>
            <a:pPr eaLnBrk="1" hangingPunct="1">
              <a:buFontTx/>
              <a:buNone/>
              <a:defRPr/>
            </a:pPr>
            <a:r>
              <a:rPr lang="en-US" sz="4400" b="1" dirty="0" smtClean="0">
                <a:latin typeface="Arial"/>
              </a:rPr>
              <a:t>M: </a:t>
            </a:r>
            <a:r>
              <a:rPr lang="en-US" sz="4400" dirty="0" smtClean="0">
                <a:latin typeface="Arial"/>
              </a:rPr>
              <a:t> ông bà, chú cháu,…..</a:t>
            </a:r>
            <a:endParaRPr lang="en-US" sz="4400" b="1" dirty="0" smtClean="0">
              <a:latin typeface="Arial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33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11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95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14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87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39700"/>
            <a:ext cx="7467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9900"/>
                </a:solidFill>
                <a:latin typeface="Arial"/>
              </a:rPr>
              <a:t>Các từ chỉ gộp những ng</a:t>
            </a:r>
            <a:r>
              <a:rPr lang="vi-VN" sz="4000" dirty="0" smtClean="0">
                <a:solidFill>
                  <a:srgbClr val="FF9900"/>
                </a:solidFill>
                <a:latin typeface="Arial"/>
              </a:rPr>
              <a:t>ư</a:t>
            </a:r>
            <a:r>
              <a:rPr lang="en-US" sz="4000" dirty="0" err="1" smtClean="0">
                <a:solidFill>
                  <a:srgbClr val="FF9900"/>
                </a:solidFill>
                <a:latin typeface="Arial"/>
              </a:rPr>
              <a:t>ời</a:t>
            </a:r>
            <a:r>
              <a:rPr lang="en-US" sz="4000" dirty="0" smtClean="0">
                <a:solidFill>
                  <a:srgbClr val="FF9900"/>
                </a:solidFill>
                <a:latin typeface="Arial"/>
              </a:rPr>
              <a:t> trong gia </a:t>
            </a:r>
            <a:r>
              <a:rPr lang="vi-VN" sz="4000" dirty="0" smtClean="0">
                <a:solidFill>
                  <a:srgbClr val="FF9900"/>
                </a:solidFill>
                <a:latin typeface="Arial"/>
              </a:rPr>
              <a:t>đ</a:t>
            </a:r>
            <a:r>
              <a:rPr lang="en-US" sz="4000" dirty="0" smtClean="0">
                <a:solidFill>
                  <a:srgbClr val="FF9900"/>
                </a:solidFill>
                <a:latin typeface="Arial"/>
              </a:rPr>
              <a:t>ình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524000"/>
            <a:ext cx="4038600" cy="41148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n-US" sz="3600" dirty="0" smtClean="0">
                <a:latin typeface="Arial"/>
              </a:rPr>
              <a:t>Ông bà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dirty="0" smtClean="0">
                <a:latin typeface="Arial"/>
              </a:rPr>
              <a:t>Bố mẹ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dirty="0" smtClean="0">
                <a:latin typeface="Arial"/>
              </a:rPr>
              <a:t>Cô dì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dirty="0" smtClean="0">
                <a:latin typeface="Arial"/>
              </a:rPr>
              <a:t>Chú bác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dirty="0" smtClean="0">
                <a:latin typeface="Arial"/>
              </a:rPr>
              <a:t>Cha ông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dirty="0" smtClean="0">
                <a:latin typeface="Arial"/>
              </a:rPr>
              <a:t>Ông cha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dirty="0" smtClean="0">
                <a:latin typeface="Arial"/>
              </a:rPr>
              <a:t>Cô chú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 smtClean="0">
                <a:latin typeface="Arial"/>
              </a:rPr>
              <a:t>…………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524000"/>
            <a:ext cx="4038600" cy="41148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Cậu mợ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Chú thím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Bố con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Mẹ con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Cô cháu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Anh em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Chị em</a:t>
            </a:r>
          </a:p>
          <a:p>
            <a:pPr eaLnBrk="1" hangingPunct="1">
              <a:buFontTx/>
              <a:buNone/>
              <a:defRPr/>
            </a:pPr>
            <a:r>
              <a:rPr lang="en-US" sz="3600" smtClean="0">
                <a:latin typeface="Arial"/>
              </a:rPr>
              <a:t>…………</a:t>
            </a:r>
          </a:p>
        </p:txBody>
      </p:sp>
      <p:pic>
        <p:nvPicPr>
          <p:cNvPr id="5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87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42900"/>
            <a:ext cx="7010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Bài 2: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b="1" dirty="0" smtClean="0">
                <a:solidFill>
                  <a:srgbClr val="FFFF66"/>
                </a:solidFill>
                <a:latin typeface="Arial"/>
              </a:rPr>
              <a:t>Xếp các thành ngữ, </a:t>
            </a:r>
            <a:r>
              <a:rPr lang="en-US" sz="2800" b="1" dirty="0" err="1" smtClean="0">
                <a:solidFill>
                  <a:srgbClr val="FFFF66"/>
                </a:solidFill>
                <a:latin typeface="Arial"/>
              </a:rPr>
              <a:t>tực</a:t>
            </a:r>
            <a:r>
              <a:rPr lang="en-US" sz="2800" b="1" dirty="0" smtClean="0">
                <a:solidFill>
                  <a:srgbClr val="FFFF66"/>
                </a:solidFill>
                <a:latin typeface="Arial"/>
              </a:rPr>
              <a:t> ngữ sau vào nhóm thích hợp:</a:t>
            </a:r>
            <a:endParaRPr lang="en-US" sz="2800" dirty="0" smtClean="0">
              <a:solidFill>
                <a:srgbClr val="FFFF66"/>
              </a:solidFill>
              <a:latin typeface="Arial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8229600" cy="3048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sz="2400" dirty="0" smtClean="0">
                <a:latin typeface="Arial"/>
              </a:rPr>
              <a:t>Con hiền cháu thảo.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LcPeriod" startAt="2"/>
              <a:defRPr/>
            </a:pPr>
            <a:r>
              <a:rPr lang="en-US" sz="2400" dirty="0" smtClean="0">
                <a:latin typeface="Arial"/>
              </a:rPr>
              <a:t>Con cái khôn ngoan, vẻ vang cha mẹ.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LcPeriod" startAt="3"/>
              <a:defRPr/>
            </a:pPr>
            <a:r>
              <a:rPr lang="en-US" sz="2400" dirty="0" smtClean="0">
                <a:latin typeface="Arial"/>
              </a:rPr>
              <a:t>Con có cha </a:t>
            </a:r>
            <a:r>
              <a:rPr lang="en-US" sz="2400" dirty="0" err="1" smtClean="0">
                <a:latin typeface="Arial"/>
              </a:rPr>
              <a:t>nh</a:t>
            </a:r>
            <a:r>
              <a:rPr lang="vi-VN" sz="2400" dirty="0" smtClean="0">
                <a:latin typeface="Arial"/>
              </a:rPr>
              <a:t>ư</a:t>
            </a:r>
            <a:r>
              <a:rPr lang="en-US" sz="2400" dirty="0" smtClean="0">
                <a:latin typeface="Arial"/>
              </a:rPr>
              <a:t> nhà có nóc.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LcPeriod" startAt="4"/>
              <a:defRPr/>
            </a:pPr>
            <a:r>
              <a:rPr lang="en-US" sz="2400" dirty="0" smtClean="0">
                <a:latin typeface="Arial"/>
              </a:rPr>
              <a:t>Con có mẹ </a:t>
            </a:r>
            <a:r>
              <a:rPr lang="en-US" sz="2400" dirty="0" err="1" smtClean="0">
                <a:latin typeface="Arial"/>
              </a:rPr>
              <a:t>nh</a:t>
            </a:r>
            <a:r>
              <a:rPr lang="vi-VN" sz="2400" dirty="0" smtClean="0">
                <a:latin typeface="Arial"/>
              </a:rPr>
              <a:t>ư</a:t>
            </a:r>
            <a:r>
              <a:rPr lang="en-US" sz="2400" dirty="0" smtClean="0">
                <a:latin typeface="Arial"/>
              </a:rPr>
              <a:t> m</a:t>
            </a:r>
            <a:r>
              <a:rPr lang="vi-VN" sz="2400" dirty="0" smtClean="0">
                <a:latin typeface="Arial"/>
              </a:rPr>
              <a:t>ă</a:t>
            </a:r>
            <a:r>
              <a:rPr lang="en-US" sz="2400" dirty="0" smtClean="0">
                <a:latin typeface="Arial"/>
              </a:rPr>
              <a:t>ng ấp bẹ.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LcPeriod" startAt="5"/>
              <a:defRPr/>
            </a:pPr>
            <a:r>
              <a:rPr lang="en-US" sz="2400" dirty="0" smtClean="0">
                <a:latin typeface="Arial"/>
              </a:rPr>
              <a:t>Chị ngã em nâng.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FFFF66"/>
                </a:solidFill>
                <a:latin typeface="Arial"/>
              </a:rPr>
              <a:t>g</a:t>
            </a:r>
            <a:r>
              <a:rPr lang="en-US" sz="2400" dirty="0" smtClean="0">
                <a:solidFill>
                  <a:srgbClr val="FFFF66"/>
                </a:solidFill>
                <a:latin typeface="Arial"/>
              </a:rPr>
              <a:t>.</a:t>
            </a:r>
            <a:r>
              <a:rPr lang="en-US" sz="2400" dirty="0" smtClean="0">
                <a:latin typeface="Arial"/>
              </a:rPr>
              <a:t> Anh em </a:t>
            </a:r>
            <a:r>
              <a:rPr lang="en-US" sz="2400" dirty="0" err="1" smtClean="0">
                <a:latin typeface="Arial"/>
              </a:rPr>
              <a:t>nh</a:t>
            </a:r>
            <a:r>
              <a:rPr lang="vi-VN" sz="2400" dirty="0" smtClean="0">
                <a:latin typeface="Arial"/>
              </a:rPr>
              <a:t>ư</a:t>
            </a:r>
            <a:r>
              <a:rPr lang="en-US" sz="2400" dirty="0" smtClean="0">
                <a:latin typeface="Arial"/>
              </a:rPr>
              <a:t> thể chân tay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Arial"/>
              </a:rPr>
              <a:t>  Rách lành </a:t>
            </a:r>
            <a:r>
              <a:rPr lang="vi-VN" sz="2400" dirty="0" smtClean="0">
                <a:latin typeface="Arial"/>
              </a:rPr>
              <a:t>đ</a:t>
            </a:r>
            <a:r>
              <a:rPr lang="en-US" sz="2400" dirty="0" smtClean="0">
                <a:latin typeface="Arial"/>
              </a:rPr>
              <a:t>ùm bọc, dở hay </a:t>
            </a:r>
            <a:r>
              <a:rPr lang="vi-VN" sz="2400" dirty="0" smtClean="0">
                <a:latin typeface="Arial"/>
              </a:rPr>
              <a:t>đ</a:t>
            </a:r>
            <a:r>
              <a:rPr lang="en-US" sz="2400" dirty="0" smtClean="0">
                <a:latin typeface="Arial"/>
              </a:rPr>
              <a:t>ỡ </a:t>
            </a:r>
            <a:r>
              <a:rPr lang="vi-VN" sz="2400" dirty="0" smtClean="0">
                <a:latin typeface="Arial"/>
              </a:rPr>
              <a:t>đ</a:t>
            </a:r>
            <a:r>
              <a:rPr lang="en-US" sz="2000" dirty="0" err="1" smtClean="0">
                <a:latin typeface="Arial"/>
              </a:rPr>
              <a:t>ần</a:t>
            </a:r>
            <a:r>
              <a:rPr lang="en-US" sz="2000" dirty="0" smtClean="0">
                <a:latin typeface="Arial"/>
              </a:rPr>
              <a:t>.</a:t>
            </a:r>
          </a:p>
        </p:txBody>
      </p:sp>
      <p:graphicFrame>
        <p:nvGraphicFramePr>
          <p:cNvPr id="14369" name="Group 3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8113657"/>
              </p:ext>
            </p:extLst>
          </p:nvPr>
        </p:nvGraphicFramePr>
        <p:xfrm>
          <a:off x="456247" y="4624388"/>
          <a:ext cx="8229600" cy="223361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7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</a:t>
                      </a:r>
                      <a:r>
                        <a:rPr kumimoji="0" 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1: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Cha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mÑ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®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èi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víi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c¸i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2: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Con ch¸u ®èi víi «ng bµ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</a:t>
                      </a:r>
                      <a:r>
                        <a:rPr kumimoji="0" 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3: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Anh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chÞ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em ®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èi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víi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567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/>
              </a:rPr>
              <a:t>Bài 2: </a:t>
            </a:r>
            <a:r>
              <a:rPr lang="en-US" sz="4000" b="1" dirty="0" smtClean="0">
                <a:latin typeface="Arial"/>
              </a:rPr>
              <a:t>Xếp các thành ngữ, tục ngữ sau vào nhóm thích hợp:</a:t>
            </a:r>
          </a:p>
        </p:txBody>
      </p:sp>
      <p:graphicFrame>
        <p:nvGraphicFramePr>
          <p:cNvPr id="48154" name="Group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291424"/>
              </p:ext>
            </p:extLst>
          </p:nvPr>
        </p:nvGraphicFramePr>
        <p:xfrm>
          <a:off x="0" y="1981200"/>
          <a:ext cx="9144000" cy="487680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4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1: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Cha mÑ ®èi víi con c¸i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2: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Con ch¸u ®èi víi «ng bµ, cha mÑ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3: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Anh chÞ em ®èi víi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2971800" y="33528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</a:t>
            </a:r>
            <a:r>
              <a:rPr lang="en-US" sz="3200">
                <a:latin typeface="Arial" charset="0"/>
              </a:rPr>
              <a:t>Con hiền cháu thảo.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895600" y="4572000"/>
            <a:ext cx="274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</a:t>
            </a:r>
            <a:r>
              <a:rPr lang="en-US" sz="3200">
                <a:latin typeface="Arial" charset="0"/>
              </a:rPr>
              <a:t>Con cái khôn ngoan vẻ vang cha mẹ.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0" y="3352800"/>
            <a:ext cx="289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- </a:t>
            </a:r>
            <a:r>
              <a:rPr lang="en-US" sz="3200" dirty="0">
                <a:latin typeface="Arial" charset="0"/>
              </a:rPr>
              <a:t>Con có cha </a:t>
            </a:r>
            <a:r>
              <a:rPr lang="en-US" sz="3200" dirty="0" err="1">
                <a:latin typeface="Arial" charset="0"/>
              </a:rPr>
              <a:t>nh</a:t>
            </a:r>
            <a:r>
              <a:rPr lang="vi-VN" sz="3200" dirty="0">
                <a:latin typeface="Arial" charset="0"/>
              </a:rPr>
              <a:t>ư</a:t>
            </a:r>
            <a:r>
              <a:rPr lang="en-US" sz="3200" dirty="0">
                <a:latin typeface="Arial" charset="0"/>
              </a:rPr>
              <a:t> nhà có nóc.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0" y="4754562"/>
            <a:ext cx="266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- </a:t>
            </a:r>
            <a:r>
              <a:rPr lang="en-US" sz="3200" dirty="0">
                <a:latin typeface="Arial" charset="0"/>
              </a:rPr>
              <a:t>Con có mẹ </a:t>
            </a:r>
            <a:r>
              <a:rPr lang="en-US" sz="3200" dirty="0" err="1">
                <a:latin typeface="Arial" charset="0"/>
              </a:rPr>
              <a:t>nh</a:t>
            </a:r>
            <a:r>
              <a:rPr lang="vi-VN" sz="3200" dirty="0">
                <a:latin typeface="Arial" charset="0"/>
              </a:rPr>
              <a:t>ư</a:t>
            </a:r>
            <a:r>
              <a:rPr lang="en-US" sz="3200" dirty="0">
                <a:latin typeface="Arial" charset="0"/>
              </a:rPr>
              <a:t> m</a:t>
            </a:r>
            <a:r>
              <a:rPr lang="vi-VN" sz="3200" dirty="0">
                <a:latin typeface="Arial" charset="0"/>
              </a:rPr>
              <a:t>ă</a:t>
            </a:r>
            <a:r>
              <a:rPr lang="en-US" sz="3200" dirty="0">
                <a:latin typeface="Arial" charset="0"/>
              </a:rPr>
              <a:t>ng ấp bẹ.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6096000" y="31242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- </a:t>
            </a:r>
            <a:r>
              <a:rPr lang="en-US" sz="3200" dirty="0">
                <a:latin typeface="Arial" charset="0"/>
              </a:rPr>
              <a:t>Chị ngã em nâng.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019800" y="3962400"/>
            <a:ext cx="33083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latin typeface="Arial" charset="0"/>
              </a:rPr>
              <a:t>Anh em </a:t>
            </a:r>
            <a:r>
              <a:rPr lang="en-US" sz="3200" dirty="0" err="1">
                <a:latin typeface="Arial" charset="0"/>
              </a:rPr>
              <a:t>nh</a:t>
            </a:r>
            <a:r>
              <a:rPr lang="vi-VN" sz="3200" dirty="0">
                <a:latin typeface="Arial" charset="0"/>
              </a:rPr>
              <a:t>ư</a:t>
            </a:r>
            <a:r>
              <a:rPr lang="en-US" sz="3200" dirty="0">
                <a:latin typeface="Arial" charset="0"/>
              </a:rPr>
              <a:t> thể chân tay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Rách lành </a:t>
            </a:r>
            <a:r>
              <a:rPr lang="vi-VN" sz="3200" dirty="0">
                <a:latin typeface="Arial" charset="0"/>
              </a:rPr>
              <a:t>đ</a:t>
            </a:r>
            <a:r>
              <a:rPr lang="en-US" sz="3200" dirty="0">
                <a:latin typeface="Arial" charset="0"/>
              </a:rPr>
              <a:t>ùm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bọc dở hay </a:t>
            </a:r>
            <a:r>
              <a:rPr lang="vi-VN" sz="3200" dirty="0">
                <a:latin typeface="Arial" charset="0"/>
              </a:rPr>
              <a:t>đ</a:t>
            </a:r>
            <a:r>
              <a:rPr lang="en-US" sz="3200" dirty="0">
                <a:latin typeface="Arial" charset="0"/>
              </a:rPr>
              <a:t>ỡ </a:t>
            </a:r>
            <a:r>
              <a:rPr lang="vi-VN" sz="3200" dirty="0">
                <a:latin typeface="Arial" charset="0"/>
              </a:rPr>
              <a:t>đ</a:t>
            </a:r>
            <a:r>
              <a:rPr lang="en-US" sz="3200" dirty="0" err="1">
                <a:latin typeface="Arial" charset="0"/>
              </a:rPr>
              <a:t>ần</a:t>
            </a:r>
            <a:r>
              <a:rPr lang="en-US" sz="32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.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  <p:bldP spid="48146" grpId="0"/>
      <p:bldP spid="48147" grpId="0"/>
      <p:bldP spid="48148" grpId="0"/>
      <p:bldP spid="48149" grpId="0"/>
      <p:bldP spid="48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67481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/>
              </a:rPr>
              <a:t>Bài 3: Dựa theo nội dung các bài tập </a:t>
            </a:r>
            <a:r>
              <a:rPr lang="vi-VN" sz="4000" dirty="0" smtClean="0">
                <a:latin typeface="Arial"/>
              </a:rPr>
              <a:t>đ</a:t>
            </a:r>
            <a:r>
              <a:rPr lang="en-US" sz="4000" dirty="0" smtClean="0">
                <a:latin typeface="Arial"/>
              </a:rPr>
              <a:t>ọc ở tuần 3, tuần 4, hãy </a:t>
            </a:r>
            <a:r>
              <a:rPr lang="vi-VN" sz="4000" dirty="0" smtClean="0">
                <a:latin typeface="Arial"/>
              </a:rPr>
              <a:t>đ</a:t>
            </a:r>
            <a:r>
              <a:rPr lang="en-US" sz="4000" dirty="0" err="1" smtClean="0">
                <a:latin typeface="Arial"/>
              </a:rPr>
              <a:t>ặt</a:t>
            </a:r>
            <a:r>
              <a:rPr lang="en-US" sz="4000" dirty="0" smtClean="0">
                <a:latin typeface="Arial"/>
              </a:rPr>
              <a:t> câu theo mẫu </a:t>
            </a:r>
            <a:r>
              <a:rPr lang="en-US" sz="4000" i="1" dirty="0" smtClean="0">
                <a:solidFill>
                  <a:srgbClr val="FF9900"/>
                </a:solidFill>
                <a:latin typeface="Arial"/>
              </a:rPr>
              <a:t>Ai là gì</a:t>
            </a:r>
            <a:r>
              <a:rPr lang="en-US" sz="4000" i="1" dirty="0" smtClean="0">
                <a:latin typeface="Arial"/>
              </a:rPr>
              <a:t>? </a:t>
            </a:r>
            <a:r>
              <a:rPr lang="vi-VN" sz="4000" dirty="0" smtClean="0">
                <a:latin typeface="Arial"/>
              </a:rPr>
              <a:t>đ</a:t>
            </a:r>
            <a:r>
              <a:rPr lang="en-US" sz="4000" dirty="0" smtClean="0">
                <a:latin typeface="Arial"/>
              </a:rPr>
              <a:t>ể nói về: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994693"/>
            <a:ext cx="8229600" cy="36988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2400" dirty="0" smtClean="0">
                <a:latin typeface="Arial"/>
              </a:rPr>
              <a:t>Bạn Tuấn trong truyện </a:t>
            </a:r>
            <a:r>
              <a:rPr lang="en-US" sz="2400" b="1" i="1" dirty="0" smtClean="0">
                <a:latin typeface="Arial"/>
              </a:rPr>
              <a:t> Chiếc áo len.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dirty="0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dirty="0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 startAt="2"/>
              <a:defRPr/>
            </a:pPr>
            <a:r>
              <a:rPr lang="en-US" sz="2400" dirty="0" smtClean="0">
                <a:latin typeface="Arial"/>
              </a:rPr>
              <a:t>Bạn nhỏ trong bài </a:t>
            </a:r>
            <a:r>
              <a:rPr lang="en-US" sz="2400" dirty="0" err="1" smtClean="0">
                <a:latin typeface="Arial"/>
              </a:rPr>
              <a:t>th</a:t>
            </a:r>
            <a:r>
              <a:rPr lang="vi-VN" sz="2400" dirty="0" smtClean="0">
                <a:latin typeface="Arial"/>
              </a:rPr>
              <a:t>ơ</a:t>
            </a:r>
            <a:r>
              <a:rPr lang="en-US" sz="2400" b="1" i="1" dirty="0" smtClean="0">
                <a:latin typeface="Arial"/>
              </a:rPr>
              <a:t> Quạt cho bà ngủ.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dirty="0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dirty="0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 startAt="3"/>
              <a:defRPr/>
            </a:pPr>
            <a:r>
              <a:rPr lang="en-US" sz="2400" dirty="0" smtClean="0">
                <a:latin typeface="Arial"/>
              </a:rPr>
              <a:t>Bà mẹ trong truyện</a:t>
            </a:r>
            <a:r>
              <a:rPr lang="en-US" sz="2400" b="1" dirty="0" smtClean="0">
                <a:latin typeface="Arial"/>
              </a:rPr>
              <a:t> </a:t>
            </a:r>
            <a:r>
              <a:rPr lang="en-US" sz="2400" b="1" i="1" dirty="0" smtClean="0">
                <a:latin typeface="Arial"/>
              </a:rPr>
              <a:t>Ng</a:t>
            </a:r>
            <a:r>
              <a:rPr lang="vi-VN" sz="2400" b="1" i="1" dirty="0" smtClean="0">
                <a:latin typeface="Arial"/>
              </a:rPr>
              <a:t>ư</a:t>
            </a:r>
            <a:r>
              <a:rPr lang="en-US" sz="2400" b="1" i="1" dirty="0" err="1" smtClean="0">
                <a:latin typeface="Arial"/>
              </a:rPr>
              <a:t>ời</a:t>
            </a:r>
            <a:r>
              <a:rPr lang="en-US" sz="2400" b="1" i="1" dirty="0" smtClean="0">
                <a:latin typeface="Arial"/>
              </a:rPr>
              <a:t> mẹ.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dirty="0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hlink"/>
                </a:solidFill>
                <a:latin typeface="Arial"/>
              </a:rPr>
              <a:t>d</a:t>
            </a:r>
            <a:r>
              <a:rPr lang="en-US" sz="1800" dirty="0" smtClean="0">
                <a:latin typeface="Arial"/>
              </a:rPr>
              <a:t>. 	</a:t>
            </a:r>
            <a:r>
              <a:rPr lang="en-US" sz="2400" dirty="0" smtClean="0">
                <a:latin typeface="Arial"/>
              </a:rPr>
              <a:t>Chú chim sẻ trong truyện</a:t>
            </a:r>
            <a:r>
              <a:rPr lang="en-US" sz="2400" b="1" i="1" dirty="0" smtClean="0">
                <a:latin typeface="Arial"/>
              </a:rPr>
              <a:t> Chú sẻ và bông hoa bằng l</a:t>
            </a:r>
            <a:r>
              <a:rPr lang="vi-VN" sz="2400" b="1" i="1" dirty="0" smtClean="0">
                <a:latin typeface="Arial"/>
              </a:rPr>
              <a:t>ă</a:t>
            </a:r>
            <a:r>
              <a:rPr lang="en-US" sz="2400" b="1" i="1" dirty="0" smtClean="0">
                <a:latin typeface="Arial"/>
              </a:rPr>
              <a:t>ng.</a:t>
            </a:r>
            <a:endParaRPr lang="en-US" sz="2400" dirty="0" smtClean="0">
              <a:latin typeface="Arial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" y="2282825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FF00"/>
                </a:solidFill>
                <a:latin typeface="Arial" charset="0"/>
              </a:rPr>
              <a:t>- Anh Tuấn là anh trai của Lan.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38200" y="35052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FF00"/>
                </a:solidFill>
                <a:latin typeface="Arial" charset="0"/>
              </a:rPr>
              <a:t>- Bạn nhỏ là một ng</a:t>
            </a:r>
            <a:r>
              <a:rPr lang="vi-VN" sz="2800" dirty="0">
                <a:solidFill>
                  <a:srgbClr val="00FF00"/>
                </a:solidFill>
                <a:latin typeface="Arial" charset="0"/>
              </a:rPr>
              <a:t>ư</a:t>
            </a:r>
            <a:r>
              <a:rPr lang="en-US" sz="2800" dirty="0" err="1">
                <a:solidFill>
                  <a:srgbClr val="00FF00"/>
                </a:solidFill>
                <a:latin typeface="Arial" charset="0"/>
              </a:rPr>
              <a:t>ời</a:t>
            </a:r>
            <a:r>
              <a:rPr lang="en-US" sz="2800" dirty="0">
                <a:solidFill>
                  <a:srgbClr val="00FF00"/>
                </a:solidFill>
                <a:latin typeface="Arial" charset="0"/>
              </a:rPr>
              <a:t> cháu hiếu thảo.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38200" y="458218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FF00"/>
                </a:solidFill>
                <a:latin typeface="Arial" charset="0"/>
              </a:rPr>
              <a:t>- Bà mẹ là ng</a:t>
            </a:r>
            <a:r>
              <a:rPr lang="vi-VN" sz="2800" dirty="0">
                <a:solidFill>
                  <a:srgbClr val="00FF00"/>
                </a:solidFill>
                <a:latin typeface="Arial" charset="0"/>
              </a:rPr>
              <a:t>ư</a:t>
            </a:r>
            <a:r>
              <a:rPr lang="en-US" sz="2800" dirty="0" err="1">
                <a:solidFill>
                  <a:srgbClr val="00FF00"/>
                </a:solidFill>
                <a:latin typeface="Arial" charset="0"/>
              </a:rPr>
              <a:t>ời</a:t>
            </a:r>
            <a:r>
              <a:rPr lang="en-US" sz="2800" dirty="0">
                <a:solidFill>
                  <a:srgbClr val="00FF00"/>
                </a:solidFill>
                <a:latin typeface="Arial" charset="0"/>
              </a:rPr>
              <a:t> mẹ </a:t>
            </a:r>
            <a:r>
              <a:rPr lang="en-US" sz="2800" dirty="0" err="1">
                <a:solidFill>
                  <a:srgbClr val="00FF00"/>
                </a:solidFill>
                <a:latin typeface="Arial" charset="0"/>
              </a:rPr>
              <a:t>hy</a:t>
            </a:r>
            <a:r>
              <a:rPr lang="en-US" sz="2800" dirty="0">
                <a:solidFill>
                  <a:srgbClr val="00FF00"/>
                </a:solidFill>
                <a:latin typeface="Arial" charset="0"/>
              </a:rPr>
              <a:t> sinh vì con.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38200" y="59436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FF00"/>
                </a:solidFill>
                <a:latin typeface="Arial" charset="0"/>
              </a:rPr>
              <a:t>- Chú Sẻ là bạn của bé </a:t>
            </a:r>
            <a:r>
              <a:rPr lang="en-US" sz="2800" dirty="0" err="1">
                <a:solidFill>
                  <a:srgbClr val="00FF00"/>
                </a:solidFill>
                <a:latin typeface="Arial" charset="0"/>
              </a:rPr>
              <a:t>Th</a:t>
            </a:r>
            <a:r>
              <a:rPr lang="vi-VN" sz="2800" dirty="0">
                <a:solidFill>
                  <a:srgbClr val="00FF00"/>
                </a:solidFill>
                <a:latin typeface="Arial" charset="0"/>
              </a:rPr>
              <a:t>ơ</a:t>
            </a:r>
            <a:r>
              <a:rPr lang="en-US" sz="2800" dirty="0">
                <a:solidFill>
                  <a:srgbClr val="00FF00"/>
                </a:solidFill>
                <a:latin typeface="Arial" charset="0"/>
              </a:rPr>
              <a:t> và hoa bằng l</a:t>
            </a:r>
            <a:r>
              <a:rPr lang="vi-VN" sz="2800" dirty="0">
                <a:solidFill>
                  <a:srgbClr val="00FF00"/>
                </a:solidFill>
                <a:latin typeface="Arial" charset="0"/>
              </a:rPr>
              <a:t>ă</a:t>
            </a:r>
            <a:r>
              <a:rPr lang="en-US" sz="2800" dirty="0">
                <a:solidFill>
                  <a:srgbClr val="00FF00"/>
                </a:solidFill>
                <a:latin typeface="Arial" charset="0"/>
              </a:rPr>
              <a:t>ng.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17" grpId="0"/>
      <p:bldP spid="17418" grpId="0"/>
      <p:bldP spid="17419" grpId="0"/>
      <p:bldP spid="17420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415</TotalTime>
  <Words>528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.VnTime</vt:lpstr>
      <vt:lpstr>Arial</vt:lpstr>
      <vt:lpstr>Times New Roman</vt:lpstr>
      <vt:lpstr>Wingdings</vt:lpstr>
      <vt:lpstr>Ocean</vt:lpstr>
      <vt:lpstr>LUYỆN TỪ VÀ CÂU LỚP 3 – TUẦN 4</vt:lpstr>
      <vt:lpstr>Kiểm tra bài cũ</vt:lpstr>
      <vt:lpstr>LUYỆN TỪ VÀ CÂU</vt:lpstr>
      <vt:lpstr>PowerPoint Presentation</vt:lpstr>
      <vt:lpstr>Bài 1: Tìm các từ ngữ chỉ gộp những người thân trong gia đình.</vt:lpstr>
      <vt:lpstr>Các từ chỉ gộp những người trong gia đình</vt:lpstr>
      <vt:lpstr>Bài 2: Xếp các thành ngữ, tực ngữ sau vào nhóm thích hợp:</vt:lpstr>
      <vt:lpstr>Bài 2: Xếp các thành ngữ, tục ngữ sau vào nhóm thích hợp:</vt:lpstr>
      <vt:lpstr>Bài 3: Dựa theo nội dung các bài tập đọc ở tuần 3, tuần 4, hãy đặt câu theo mẫu Ai là gì? để nói về: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LuyÖn tõ vµ c©u</dc:title>
  <dc:creator>K H</dc:creator>
  <cp:lastModifiedBy>MyPC</cp:lastModifiedBy>
  <cp:revision>37</cp:revision>
  <dcterms:created xsi:type="dcterms:W3CDTF">2005-09-22T03:59:21Z</dcterms:created>
  <dcterms:modified xsi:type="dcterms:W3CDTF">2021-08-14T04:25:46Z</dcterms:modified>
</cp:coreProperties>
</file>